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Heading Now 71-78 Bold" charset="1" panose="00000000000000000000"/>
      <p:regular r:id="rId12"/>
    </p:embeddedFont>
    <p:embeddedFont>
      <p:font typeface="Arimo Bold" charset="1" panose="020B0704020202020204"/>
      <p:regular r:id="rId13"/>
    </p:embeddedFont>
    <p:embeddedFont>
      <p:font typeface="Heading Now 71-78" charset="1" panose="00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https://about.americanexpress.com/news/pr/2017/american-express-customer-service-barometer-2017" TargetMode="External" Type="http://schemas.openxmlformats.org/officeDocument/2006/relationships/hyperlink"/><Relationship Id="rId7" Target="https://about.americanexpress.com/news/pr/2017/american-express-customer-service-barometer-2017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F1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371686" y="-171681"/>
            <a:ext cx="7146410" cy="10707711"/>
            <a:chOff x="0" y="0"/>
            <a:chExt cx="1882182" cy="28201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82182" cy="2820138"/>
            </a:xfrm>
            <a:custGeom>
              <a:avLst/>
              <a:gdLst/>
              <a:ahLst/>
              <a:cxnLst/>
              <a:rect r="r" b="b" t="t" l="l"/>
              <a:pathLst>
                <a:path h="2820138" w="1882182">
                  <a:moveTo>
                    <a:pt x="0" y="0"/>
                  </a:moveTo>
                  <a:lnTo>
                    <a:pt x="1882182" y="0"/>
                  </a:lnTo>
                  <a:lnTo>
                    <a:pt x="1882182" y="2820138"/>
                  </a:lnTo>
                  <a:lnTo>
                    <a:pt x="0" y="2820138"/>
                  </a:lnTo>
                  <a:close/>
                </a:path>
              </a:pathLst>
            </a:custGeom>
            <a:solidFill>
              <a:srgbClr val="FFF8F0"/>
            </a:solidFill>
            <a:ln w="19050" cap="sq">
              <a:solidFill>
                <a:srgbClr val="22222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1882182" cy="28391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0"/>
            <a:ext cx="18288000" cy="788777"/>
            <a:chOff x="0" y="0"/>
            <a:chExt cx="4816593" cy="2077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816592" cy="207744"/>
            </a:xfrm>
            <a:custGeom>
              <a:avLst/>
              <a:gdLst/>
              <a:ahLst/>
              <a:cxnLst/>
              <a:rect r="r" b="b" t="t" l="l"/>
              <a:pathLst>
                <a:path h="207744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07744"/>
                  </a:lnTo>
                  <a:lnTo>
                    <a:pt x="0" y="207744"/>
                  </a:lnTo>
                  <a:close/>
                </a:path>
              </a:pathLst>
            </a:custGeom>
            <a:solidFill>
              <a:srgbClr val="222221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4816593" cy="226794"/>
            </a:xfrm>
            <a:prstGeom prst="rect">
              <a:avLst/>
            </a:prstGeom>
          </p:spPr>
          <p:txBody>
            <a:bodyPr anchor="ctr" rtlCol="false" tIns="254000" lIns="254000" bIns="254000" rIns="254000"/>
            <a:lstStyle/>
            <a:p>
              <a:pPr algn="ctr">
                <a:lnSpc>
                  <a:spcPts val="150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397856"/>
            <a:ext cx="809287" cy="806253"/>
          </a:xfrm>
          <a:custGeom>
            <a:avLst/>
            <a:gdLst/>
            <a:ahLst/>
            <a:cxnLst/>
            <a:rect r="r" b="b" t="t" l="l"/>
            <a:pathLst>
              <a:path h="806253" w="809287">
                <a:moveTo>
                  <a:pt x="0" y="0"/>
                </a:moveTo>
                <a:lnTo>
                  <a:pt x="809287" y="0"/>
                </a:lnTo>
                <a:lnTo>
                  <a:pt x="809287" y="806253"/>
                </a:lnTo>
                <a:lnTo>
                  <a:pt x="0" y="806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641425" y="1310738"/>
            <a:ext cx="6575036" cy="10057416"/>
          </a:xfrm>
          <a:custGeom>
            <a:avLst/>
            <a:gdLst/>
            <a:ahLst/>
            <a:cxnLst/>
            <a:rect r="r" b="b" t="t" l="l"/>
            <a:pathLst>
              <a:path h="10057416" w="6575036">
                <a:moveTo>
                  <a:pt x="0" y="0"/>
                </a:moveTo>
                <a:lnTo>
                  <a:pt x="6575036" y="0"/>
                </a:lnTo>
                <a:lnTo>
                  <a:pt x="6575036" y="10057415"/>
                </a:lnTo>
                <a:lnTo>
                  <a:pt x="0" y="1005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191574" y="4299976"/>
            <a:ext cx="5582076" cy="7766366"/>
          </a:xfrm>
          <a:custGeom>
            <a:avLst/>
            <a:gdLst/>
            <a:ahLst/>
            <a:cxnLst/>
            <a:rect r="r" b="b" t="t" l="l"/>
            <a:pathLst>
              <a:path h="7766366" w="5582076">
                <a:moveTo>
                  <a:pt x="0" y="0"/>
                </a:moveTo>
                <a:lnTo>
                  <a:pt x="5582076" y="0"/>
                </a:lnTo>
                <a:lnTo>
                  <a:pt x="5582076" y="7766366"/>
                </a:lnTo>
                <a:lnTo>
                  <a:pt x="0" y="77663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678129" y="2887025"/>
            <a:ext cx="5575921" cy="7895109"/>
          </a:xfrm>
          <a:custGeom>
            <a:avLst/>
            <a:gdLst/>
            <a:ahLst/>
            <a:cxnLst/>
            <a:rect r="r" b="b" t="t" l="l"/>
            <a:pathLst>
              <a:path h="7895109" w="5575921">
                <a:moveTo>
                  <a:pt x="0" y="0"/>
                </a:moveTo>
                <a:lnTo>
                  <a:pt x="5575921" y="0"/>
                </a:lnTo>
                <a:lnTo>
                  <a:pt x="5575921" y="7895109"/>
                </a:lnTo>
                <a:lnTo>
                  <a:pt x="0" y="78951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641425" y="7852142"/>
            <a:ext cx="6095874" cy="2683888"/>
            <a:chOff x="0" y="0"/>
            <a:chExt cx="1605498" cy="70686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605498" cy="706868"/>
            </a:xfrm>
            <a:custGeom>
              <a:avLst/>
              <a:gdLst/>
              <a:ahLst/>
              <a:cxnLst/>
              <a:rect r="r" b="b" t="t" l="l"/>
              <a:pathLst>
                <a:path h="706868" w="1605498">
                  <a:moveTo>
                    <a:pt x="0" y="0"/>
                  </a:moveTo>
                  <a:lnTo>
                    <a:pt x="1605498" y="0"/>
                  </a:lnTo>
                  <a:lnTo>
                    <a:pt x="1605498" y="706868"/>
                  </a:lnTo>
                  <a:lnTo>
                    <a:pt x="0" y="706868"/>
                  </a:lnTo>
                  <a:close/>
                </a:path>
              </a:pathLst>
            </a:custGeom>
            <a:solidFill>
              <a:srgbClr val="141311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1605498" cy="725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6468499" y="8308613"/>
            <a:ext cx="537600" cy="2683888"/>
            <a:chOff x="0" y="0"/>
            <a:chExt cx="141590" cy="70686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41590" cy="706868"/>
            </a:xfrm>
            <a:custGeom>
              <a:avLst/>
              <a:gdLst/>
              <a:ahLst/>
              <a:cxnLst/>
              <a:rect r="r" b="b" t="t" l="l"/>
              <a:pathLst>
                <a:path h="706868" w="141590">
                  <a:moveTo>
                    <a:pt x="0" y="0"/>
                  </a:moveTo>
                  <a:lnTo>
                    <a:pt x="141590" y="0"/>
                  </a:lnTo>
                  <a:lnTo>
                    <a:pt x="141590" y="706868"/>
                  </a:lnTo>
                  <a:lnTo>
                    <a:pt x="0" y="706868"/>
                  </a:lnTo>
                  <a:close/>
                </a:path>
              </a:pathLst>
            </a:custGeom>
            <a:solidFill>
              <a:srgbClr val="141311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41590" cy="725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678129" y="7603112"/>
            <a:ext cx="963297" cy="2683888"/>
            <a:chOff x="0" y="0"/>
            <a:chExt cx="253708" cy="70686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3708" cy="706868"/>
            </a:xfrm>
            <a:custGeom>
              <a:avLst/>
              <a:gdLst/>
              <a:ahLst/>
              <a:cxnLst/>
              <a:rect r="r" b="b" t="t" l="l"/>
              <a:pathLst>
                <a:path h="706868" w="253708">
                  <a:moveTo>
                    <a:pt x="0" y="0"/>
                  </a:moveTo>
                  <a:lnTo>
                    <a:pt x="253708" y="0"/>
                  </a:lnTo>
                  <a:lnTo>
                    <a:pt x="253708" y="706868"/>
                  </a:lnTo>
                  <a:lnTo>
                    <a:pt x="0" y="706868"/>
                  </a:lnTo>
                  <a:close/>
                </a:path>
              </a:pathLst>
            </a:custGeom>
            <a:solidFill>
              <a:srgbClr val="B9F1D1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253708" cy="725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6895799" y="8561718"/>
            <a:ext cx="3202576" cy="772621"/>
          </a:xfrm>
          <a:custGeom>
            <a:avLst/>
            <a:gdLst/>
            <a:ahLst/>
            <a:cxnLst/>
            <a:rect r="r" b="b" t="t" l="l"/>
            <a:pathLst>
              <a:path h="772621" w="3202576">
                <a:moveTo>
                  <a:pt x="0" y="0"/>
                </a:moveTo>
                <a:lnTo>
                  <a:pt x="3202576" y="0"/>
                </a:lnTo>
                <a:lnTo>
                  <a:pt x="3202576" y="772622"/>
                </a:lnTo>
                <a:lnTo>
                  <a:pt x="0" y="77262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5373533">
            <a:off x="9291925" y="8558734"/>
            <a:ext cx="772407" cy="772407"/>
          </a:xfrm>
          <a:custGeom>
            <a:avLst/>
            <a:gdLst/>
            <a:ahLst/>
            <a:cxnLst/>
            <a:rect r="r" b="b" t="t" l="l"/>
            <a:pathLst>
              <a:path h="772407" w="772407">
                <a:moveTo>
                  <a:pt x="0" y="0"/>
                </a:moveTo>
                <a:lnTo>
                  <a:pt x="772407" y="0"/>
                </a:lnTo>
                <a:lnTo>
                  <a:pt x="772407" y="772407"/>
                </a:lnTo>
                <a:lnTo>
                  <a:pt x="0" y="77240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371686" y="8842549"/>
            <a:ext cx="5237762" cy="1080288"/>
          </a:xfrm>
          <a:custGeom>
            <a:avLst/>
            <a:gdLst/>
            <a:ahLst/>
            <a:cxnLst/>
            <a:rect r="r" b="b" t="t" l="l"/>
            <a:pathLst>
              <a:path h="1080288" w="5237762">
                <a:moveTo>
                  <a:pt x="0" y="0"/>
                </a:moveTo>
                <a:lnTo>
                  <a:pt x="5237762" y="0"/>
                </a:lnTo>
                <a:lnTo>
                  <a:pt x="5237762" y="1080288"/>
                </a:lnTo>
                <a:lnTo>
                  <a:pt x="0" y="108028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962025" y="2504482"/>
            <a:ext cx="9679400" cy="2476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3"/>
              </a:lnSpc>
            </a:pPr>
            <a:r>
              <a:rPr lang="en-US" b="true" sz="6013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WHY CUSTOMER SATISFACTION IS IMPORTANT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62025" y="5166912"/>
            <a:ext cx="4966187" cy="1264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2"/>
              </a:lnSpc>
            </a:pPr>
            <a:r>
              <a:rPr lang="en-US" sz="1982" b="true">
                <a:solidFill>
                  <a:srgbClr val="1DB954"/>
                </a:solidFill>
                <a:latin typeface="Arimo Bold"/>
                <a:ea typeface="Arimo Bold"/>
                <a:cs typeface="Arimo Bold"/>
                <a:sym typeface="Arimo Bold"/>
              </a:rPr>
              <a:t>What are the potential costs for a company like Spotify if it fails to invest in addressing customer dissatisfaction?</a:t>
            </a:r>
          </a:p>
          <a:p>
            <a:pPr algn="l">
              <a:lnSpc>
                <a:spcPts val="1982"/>
              </a:lnSpc>
            </a:pPr>
          </a:p>
          <a:p>
            <a:pPr algn="l">
              <a:lnSpc>
                <a:spcPts val="1982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2095593" y="1335864"/>
            <a:ext cx="4442904" cy="758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7"/>
              </a:lnSpc>
            </a:pPr>
            <a:r>
              <a:rPr lang="en-US" b="true" sz="3876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SPOTIFY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67029" y="1802761"/>
            <a:ext cx="6363087" cy="2394111"/>
          </a:xfrm>
          <a:custGeom>
            <a:avLst/>
            <a:gdLst/>
            <a:ahLst/>
            <a:cxnLst/>
            <a:rect r="r" b="b" t="t" l="l"/>
            <a:pathLst>
              <a:path h="2394111" w="6363087">
                <a:moveTo>
                  <a:pt x="0" y="0"/>
                </a:moveTo>
                <a:lnTo>
                  <a:pt x="6363087" y="0"/>
                </a:lnTo>
                <a:lnTo>
                  <a:pt x="6363087" y="2394112"/>
                </a:lnTo>
                <a:lnTo>
                  <a:pt x="0" y="2394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651769" y="-376250"/>
            <a:ext cx="3718157" cy="1398957"/>
          </a:xfrm>
          <a:custGeom>
            <a:avLst/>
            <a:gdLst/>
            <a:ahLst/>
            <a:cxnLst/>
            <a:rect r="r" b="b" t="t" l="l"/>
            <a:pathLst>
              <a:path h="1398957" w="3718157">
                <a:moveTo>
                  <a:pt x="0" y="0"/>
                </a:moveTo>
                <a:lnTo>
                  <a:pt x="3718157" y="0"/>
                </a:lnTo>
                <a:lnTo>
                  <a:pt x="3718157" y="1398956"/>
                </a:lnTo>
                <a:lnTo>
                  <a:pt x="0" y="13989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830744" y="-256550"/>
            <a:ext cx="4407617" cy="1658366"/>
          </a:xfrm>
          <a:custGeom>
            <a:avLst/>
            <a:gdLst/>
            <a:ahLst/>
            <a:cxnLst/>
            <a:rect r="r" b="b" t="t" l="l"/>
            <a:pathLst>
              <a:path h="1658366" w="4407617">
                <a:moveTo>
                  <a:pt x="0" y="0"/>
                </a:moveTo>
                <a:lnTo>
                  <a:pt x="4407617" y="0"/>
                </a:lnTo>
                <a:lnTo>
                  <a:pt x="4407617" y="1658366"/>
                </a:lnTo>
                <a:lnTo>
                  <a:pt x="0" y="1658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166245" y="8267011"/>
            <a:ext cx="2680424" cy="1008509"/>
          </a:xfrm>
          <a:custGeom>
            <a:avLst/>
            <a:gdLst/>
            <a:ahLst/>
            <a:cxnLst/>
            <a:rect r="r" b="b" t="t" l="l"/>
            <a:pathLst>
              <a:path h="1008509" w="2680424">
                <a:moveTo>
                  <a:pt x="0" y="0"/>
                </a:moveTo>
                <a:lnTo>
                  <a:pt x="2680423" y="0"/>
                </a:lnTo>
                <a:lnTo>
                  <a:pt x="2680423" y="1008510"/>
                </a:lnTo>
                <a:lnTo>
                  <a:pt x="0" y="10085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541178" y="7833515"/>
            <a:ext cx="4407617" cy="1658366"/>
          </a:xfrm>
          <a:custGeom>
            <a:avLst/>
            <a:gdLst/>
            <a:ahLst/>
            <a:cxnLst/>
            <a:rect r="r" b="b" t="t" l="l"/>
            <a:pathLst>
              <a:path h="1658366" w="4407617">
                <a:moveTo>
                  <a:pt x="0" y="0"/>
                </a:moveTo>
                <a:lnTo>
                  <a:pt x="4407617" y="0"/>
                </a:lnTo>
                <a:lnTo>
                  <a:pt x="4407617" y="1658366"/>
                </a:lnTo>
                <a:lnTo>
                  <a:pt x="0" y="16583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128284" y="-144828"/>
            <a:ext cx="5938221" cy="2234256"/>
          </a:xfrm>
          <a:custGeom>
            <a:avLst/>
            <a:gdLst/>
            <a:ahLst/>
            <a:cxnLst/>
            <a:rect r="r" b="b" t="t" l="l"/>
            <a:pathLst>
              <a:path h="2234256" w="5938221">
                <a:moveTo>
                  <a:pt x="0" y="0"/>
                </a:moveTo>
                <a:lnTo>
                  <a:pt x="5938221" y="0"/>
                </a:lnTo>
                <a:lnTo>
                  <a:pt x="5938221" y="2234255"/>
                </a:lnTo>
                <a:lnTo>
                  <a:pt x="0" y="22342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556946" y="4771432"/>
            <a:ext cx="3134564" cy="4794744"/>
          </a:xfrm>
          <a:custGeom>
            <a:avLst/>
            <a:gdLst/>
            <a:ahLst/>
            <a:cxnLst/>
            <a:rect r="r" b="b" t="t" l="l"/>
            <a:pathLst>
              <a:path h="4794744" w="3134564">
                <a:moveTo>
                  <a:pt x="0" y="0"/>
                </a:moveTo>
                <a:lnTo>
                  <a:pt x="3134564" y="0"/>
                </a:lnTo>
                <a:lnTo>
                  <a:pt x="3134564" y="4794744"/>
                </a:lnTo>
                <a:lnTo>
                  <a:pt x="0" y="4794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183727" y="2575161"/>
            <a:ext cx="3957277" cy="6053197"/>
          </a:xfrm>
          <a:custGeom>
            <a:avLst/>
            <a:gdLst/>
            <a:ahLst/>
            <a:cxnLst/>
            <a:rect r="r" b="b" t="t" l="l"/>
            <a:pathLst>
              <a:path h="6053197" w="3957277">
                <a:moveTo>
                  <a:pt x="0" y="0"/>
                </a:moveTo>
                <a:lnTo>
                  <a:pt x="3957277" y="0"/>
                </a:lnTo>
                <a:lnTo>
                  <a:pt x="3957277" y="6053196"/>
                </a:lnTo>
                <a:lnTo>
                  <a:pt x="0" y="60531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92740" y="6233211"/>
            <a:ext cx="443550" cy="664494"/>
          </a:xfrm>
          <a:custGeom>
            <a:avLst/>
            <a:gdLst/>
            <a:ahLst/>
            <a:cxnLst/>
            <a:rect r="r" b="b" t="t" l="l"/>
            <a:pathLst>
              <a:path h="664494" w="443550">
                <a:moveTo>
                  <a:pt x="0" y="0"/>
                </a:moveTo>
                <a:lnTo>
                  <a:pt x="443549" y="0"/>
                </a:lnTo>
                <a:lnTo>
                  <a:pt x="443549" y="664493"/>
                </a:lnTo>
                <a:lnTo>
                  <a:pt x="0" y="664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220957" y="4330142"/>
            <a:ext cx="721092" cy="1080288"/>
          </a:xfrm>
          <a:custGeom>
            <a:avLst/>
            <a:gdLst/>
            <a:ahLst/>
            <a:cxnLst/>
            <a:rect r="r" b="b" t="t" l="l"/>
            <a:pathLst>
              <a:path h="1080288" w="721092">
                <a:moveTo>
                  <a:pt x="0" y="0"/>
                </a:moveTo>
                <a:lnTo>
                  <a:pt x="721093" y="0"/>
                </a:lnTo>
                <a:lnTo>
                  <a:pt x="721093" y="1080288"/>
                </a:lnTo>
                <a:lnTo>
                  <a:pt x="0" y="1080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125234" y="273606"/>
            <a:ext cx="379766" cy="568938"/>
          </a:xfrm>
          <a:custGeom>
            <a:avLst/>
            <a:gdLst/>
            <a:ahLst/>
            <a:cxnLst/>
            <a:rect r="r" b="b" t="t" l="l"/>
            <a:pathLst>
              <a:path h="568938" w="379766">
                <a:moveTo>
                  <a:pt x="0" y="0"/>
                </a:moveTo>
                <a:lnTo>
                  <a:pt x="379766" y="0"/>
                </a:lnTo>
                <a:lnTo>
                  <a:pt x="379766" y="568938"/>
                </a:lnTo>
                <a:lnTo>
                  <a:pt x="0" y="568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345334" y="8589417"/>
            <a:ext cx="230949" cy="345991"/>
          </a:xfrm>
          <a:custGeom>
            <a:avLst/>
            <a:gdLst/>
            <a:ahLst/>
            <a:cxnLst/>
            <a:rect r="r" b="b" t="t" l="l"/>
            <a:pathLst>
              <a:path h="345991" w="230949">
                <a:moveTo>
                  <a:pt x="0" y="0"/>
                </a:moveTo>
                <a:lnTo>
                  <a:pt x="230949" y="0"/>
                </a:lnTo>
                <a:lnTo>
                  <a:pt x="230949" y="345991"/>
                </a:lnTo>
                <a:lnTo>
                  <a:pt x="0" y="345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816327" y="8370332"/>
            <a:ext cx="379766" cy="568938"/>
          </a:xfrm>
          <a:custGeom>
            <a:avLst/>
            <a:gdLst/>
            <a:ahLst/>
            <a:cxnLst/>
            <a:rect r="r" b="b" t="t" l="l"/>
            <a:pathLst>
              <a:path h="568938" w="379766">
                <a:moveTo>
                  <a:pt x="0" y="0"/>
                </a:moveTo>
                <a:lnTo>
                  <a:pt x="379766" y="0"/>
                </a:lnTo>
                <a:lnTo>
                  <a:pt x="379766" y="568937"/>
                </a:lnTo>
                <a:lnTo>
                  <a:pt x="0" y="5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562068" y="596955"/>
            <a:ext cx="504223" cy="755390"/>
          </a:xfrm>
          <a:custGeom>
            <a:avLst/>
            <a:gdLst/>
            <a:ahLst/>
            <a:cxnLst/>
            <a:rect r="r" b="b" t="t" l="l"/>
            <a:pathLst>
              <a:path h="755390" w="504223">
                <a:moveTo>
                  <a:pt x="0" y="0"/>
                </a:moveTo>
                <a:lnTo>
                  <a:pt x="504223" y="0"/>
                </a:lnTo>
                <a:lnTo>
                  <a:pt x="504223" y="755390"/>
                </a:lnTo>
                <a:lnTo>
                  <a:pt x="0" y="7553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63882" y="6233211"/>
            <a:ext cx="443550" cy="664494"/>
          </a:xfrm>
          <a:custGeom>
            <a:avLst/>
            <a:gdLst/>
            <a:ahLst/>
            <a:cxnLst/>
            <a:rect r="r" b="b" t="t" l="l"/>
            <a:pathLst>
              <a:path h="664494" w="443550">
                <a:moveTo>
                  <a:pt x="0" y="0"/>
                </a:moveTo>
                <a:lnTo>
                  <a:pt x="443549" y="0"/>
                </a:lnTo>
                <a:lnTo>
                  <a:pt x="443549" y="664493"/>
                </a:lnTo>
                <a:lnTo>
                  <a:pt x="0" y="664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661761" y="4330142"/>
            <a:ext cx="721092" cy="1080288"/>
          </a:xfrm>
          <a:custGeom>
            <a:avLst/>
            <a:gdLst/>
            <a:ahLst/>
            <a:cxnLst/>
            <a:rect r="r" b="b" t="t" l="l"/>
            <a:pathLst>
              <a:path h="1080288" w="721092">
                <a:moveTo>
                  <a:pt x="0" y="0"/>
                </a:moveTo>
                <a:lnTo>
                  <a:pt x="721092" y="0"/>
                </a:lnTo>
                <a:lnTo>
                  <a:pt x="721092" y="1080288"/>
                </a:lnTo>
                <a:lnTo>
                  <a:pt x="0" y="1080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357385" y="273606"/>
            <a:ext cx="379766" cy="568938"/>
          </a:xfrm>
          <a:custGeom>
            <a:avLst/>
            <a:gdLst/>
            <a:ahLst/>
            <a:cxnLst/>
            <a:rect r="r" b="b" t="t" l="l"/>
            <a:pathLst>
              <a:path h="568938" w="379766">
                <a:moveTo>
                  <a:pt x="0" y="0"/>
                </a:moveTo>
                <a:lnTo>
                  <a:pt x="379766" y="0"/>
                </a:lnTo>
                <a:lnTo>
                  <a:pt x="379766" y="568938"/>
                </a:lnTo>
                <a:lnTo>
                  <a:pt x="0" y="568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486513" y="8589417"/>
            <a:ext cx="230949" cy="345991"/>
          </a:xfrm>
          <a:custGeom>
            <a:avLst/>
            <a:gdLst/>
            <a:ahLst/>
            <a:cxnLst/>
            <a:rect r="r" b="b" t="t" l="l"/>
            <a:pathLst>
              <a:path h="345991" w="230949">
                <a:moveTo>
                  <a:pt x="0" y="0"/>
                </a:moveTo>
                <a:lnTo>
                  <a:pt x="230949" y="0"/>
                </a:lnTo>
                <a:lnTo>
                  <a:pt x="230949" y="345991"/>
                </a:lnTo>
                <a:lnTo>
                  <a:pt x="0" y="345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048478" y="8370332"/>
            <a:ext cx="379766" cy="568938"/>
          </a:xfrm>
          <a:custGeom>
            <a:avLst/>
            <a:gdLst/>
            <a:ahLst/>
            <a:cxnLst/>
            <a:rect r="r" b="b" t="t" l="l"/>
            <a:pathLst>
              <a:path h="568938" w="379766">
                <a:moveTo>
                  <a:pt x="0" y="0"/>
                </a:moveTo>
                <a:lnTo>
                  <a:pt x="379766" y="0"/>
                </a:lnTo>
                <a:lnTo>
                  <a:pt x="379766" y="568937"/>
                </a:lnTo>
                <a:lnTo>
                  <a:pt x="0" y="5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870300" y="596955"/>
            <a:ext cx="504223" cy="755390"/>
          </a:xfrm>
          <a:custGeom>
            <a:avLst/>
            <a:gdLst/>
            <a:ahLst/>
            <a:cxnLst/>
            <a:rect r="r" b="b" t="t" l="l"/>
            <a:pathLst>
              <a:path h="755390" w="504223">
                <a:moveTo>
                  <a:pt x="0" y="0"/>
                </a:moveTo>
                <a:lnTo>
                  <a:pt x="504222" y="0"/>
                </a:lnTo>
                <a:lnTo>
                  <a:pt x="504222" y="755390"/>
                </a:lnTo>
                <a:lnTo>
                  <a:pt x="0" y="7553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880141" y="6233211"/>
            <a:ext cx="443550" cy="664494"/>
          </a:xfrm>
          <a:custGeom>
            <a:avLst/>
            <a:gdLst/>
            <a:ahLst/>
            <a:cxnLst/>
            <a:rect r="r" b="b" t="t" l="l"/>
            <a:pathLst>
              <a:path h="664494" w="443550">
                <a:moveTo>
                  <a:pt x="0" y="0"/>
                </a:moveTo>
                <a:lnTo>
                  <a:pt x="443549" y="0"/>
                </a:lnTo>
                <a:lnTo>
                  <a:pt x="443549" y="664493"/>
                </a:lnTo>
                <a:lnTo>
                  <a:pt x="0" y="664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175914" y="4330142"/>
            <a:ext cx="721092" cy="1080288"/>
          </a:xfrm>
          <a:custGeom>
            <a:avLst/>
            <a:gdLst/>
            <a:ahLst/>
            <a:cxnLst/>
            <a:rect r="r" b="b" t="t" l="l"/>
            <a:pathLst>
              <a:path h="1080288" w="721092">
                <a:moveTo>
                  <a:pt x="0" y="0"/>
                </a:moveTo>
                <a:lnTo>
                  <a:pt x="721092" y="0"/>
                </a:lnTo>
                <a:lnTo>
                  <a:pt x="721092" y="1080288"/>
                </a:lnTo>
                <a:lnTo>
                  <a:pt x="0" y="1080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628165" y="273606"/>
            <a:ext cx="379766" cy="568938"/>
          </a:xfrm>
          <a:custGeom>
            <a:avLst/>
            <a:gdLst/>
            <a:ahLst/>
            <a:cxnLst/>
            <a:rect r="r" b="b" t="t" l="l"/>
            <a:pathLst>
              <a:path h="568938" w="379766">
                <a:moveTo>
                  <a:pt x="0" y="0"/>
                </a:moveTo>
                <a:lnTo>
                  <a:pt x="379766" y="0"/>
                </a:lnTo>
                <a:lnTo>
                  <a:pt x="379766" y="568938"/>
                </a:lnTo>
                <a:lnTo>
                  <a:pt x="0" y="5689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651184" y="8589417"/>
            <a:ext cx="230949" cy="345991"/>
          </a:xfrm>
          <a:custGeom>
            <a:avLst/>
            <a:gdLst/>
            <a:ahLst/>
            <a:cxnLst/>
            <a:rect r="r" b="b" t="t" l="l"/>
            <a:pathLst>
              <a:path h="345991" w="230949">
                <a:moveTo>
                  <a:pt x="0" y="0"/>
                </a:moveTo>
                <a:lnTo>
                  <a:pt x="230949" y="0"/>
                </a:lnTo>
                <a:lnTo>
                  <a:pt x="230949" y="345991"/>
                </a:lnTo>
                <a:lnTo>
                  <a:pt x="0" y="3459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1319258" y="8370332"/>
            <a:ext cx="379766" cy="568938"/>
          </a:xfrm>
          <a:custGeom>
            <a:avLst/>
            <a:gdLst/>
            <a:ahLst/>
            <a:cxnLst/>
            <a:rect r="r" b="b" t="t" l="l"/>
            <a:pathLst>
              <a:path h="568938" w="379766">
                <a:moveTo>
                  <a:pt x="0" y="0"/>
                </a:moveTo>
                <a:lnTo>
                  <a:pt x="379766" y="0"/>
                </a:lnTo>
                <a:lnTo>
                  <a:pt x="379766" y="568937"/>
                </a:lnTo>
                <a:lnTo>
                  <a:pt x="0" y="568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5229820" y="596955"/>
            <a:ext cx="504223" cy="755390"/>
          </a:xfrm>
          <a:custGeom>
            <a:avLst/>
            <a:gdLst/>
            <a:ahLst/>
            <a:cxnLst/>
            <a:rect r="r" b="b" t="t" l="l"/>
            <a:pathLst>
              <a:path h="755390" w="504223">
                <a:moveTo>
                  <a:pt x="0" y="0"/>
                </a:moveTo>
                <a:lnTo>
                  <a:pt x="504223" y="0"/>
                </a:lnTo>
                <a:lnTo>
                  <a:pt x="504223" y="755390"/>
                </a:lnTo>
                <a:lnTo>
                  <a:pt x="0" y="7553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02021" y="6233211"/>
            <a:ext cx="443550" cy="664494"/>
          </a:xfrm>
          <a:custGeom>
            <a:avLst/>
            <a:gdLst/>
            <a:ahLst/>
            <a:cxnLst/>
            <a:rect r="r" b="b" t="t" l="l"/>
            <a:pathLst>
              <a:path h="664494" w="443550">
                <a:moveTo>
                  <a:pt x="0" y="0"/>
                </a:moveTo>
                <a:lnTo>
                  <a:pt x="443550" y="0"/>
                </a:lnTo>
                <a:lnTo>
                  <a:pt x="443550" y="664493"/>
                </a:lnTo>
                <a:lnTo>
                  <a:pt x="0" y="6644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7699205" y="4330142"/>
            <a:ext cx="721092" cy="1080288"/>
          </a:xfrm>
          <a:custGeom>
            <a:avLst/>
            <a:gdLst/>
            <a:ahLst/>
            <a:cxnLst/>
            <a:rect r="r" b="b" t="t" l="l"/>
            <a:pathLst>
              <a:path h="1080288" w="721092">
                <a:moveTo>
                  <a:pt x="0" y="0"/>
                </a:moveTo>
                <a:lnTo>
                  <a:pt x="721092" y="0"/>
                </a:lnTo>
                <a:lnTo>
                  <a:pt x="721092" y="1080288"/>
                </a:lnTo>
                <a:lnTo>
                  <a:pt x="0" y="10802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-5400000">
            <a:off x="7749639" y="669488"/>
            <a:ext cx="516583" cy="346111"/>
          </a:xfrm>
          <a:custGeom>
            <a:avLst/>
            <a:gdLst/>
            <a:ahLst/>
            <a:cxnLst/>
            <a:rect r="r" b="b" t="t" l="l"/>
            <a:pathLst>
              <a:path h="346111" w="516583">
                <a:moveTo>
                  <a:pt x="0" y="0"/>
                </a:moveTo>
                <a:lnTo>
                  <a:pt x="516584" y="0"/>
                </a:lnTo>
                <a:lnTo>
                  <a:pt x="516584" y="346111"/>
                </a:lnTo>
                <a:lnTo>
                  <a:pt x="0" y="3461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-5400000">
            <a:off x="3725056" y="8830167"/>
            <a:ext cx="314152" cy="210482"/>
          </a:xfrm>
          <a:custGeom>
            <a:avLst/>
            <a:gdLst/>
            <a:ahLst/>
            <a:cxnLst/>
            <a:rect r="r" b="b" t="t" l="l"/>
            <a:pathLst>
              <a:path h="210482" w="314152">
                <a:moveTo>
                  <a:pt x="0" y="0"/>
                </a:moveTo>
                <a:lnTo>
                  <a:pt x="314153" y="0"/>
                </a:lnTo>
                <a:lnTo>
                  <a:pt x="314153" y="210482"/>
                </a:lnTo>
                <a:lnTo>
                  <a:pt x="0" y="2104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-5400000">
            <a:off x="11440733" y="8766214"/>
            <a:ext cx="516583" cy="346111"/>
          </a:xfrm>
          <a:custGeom>
            <a:avLst/>
            <a:gdLst/>
            <a:ahLst/>
            <a:cxnLst/>
            <a:rect r="r" b="b" t="t" l="l"/>
            <a:pathLst>
              <a:path h="346111" w="516583">
                <a:moveTo>
                  <a:pt x="0" y="0"/>
                </a:moveTo>
                <a:lnTo>
                  <a:pt x="516583" y="0"/>
                </a:lnTo>
                <a:lnTo>
                  <a:pt x="516583" y="346111"/>
                </a:lnTo>
                <a:lnTo>
                  <a:pt x="0" y="3461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-5400000">
            <a:off x="15391104" y="1122576"/>
            <a:ext cx="685878" cy="459538"/>
          </a:xfrm>
          <a:custGeom>
            <a:avLst/>
            <a:gdLst/>
            <a:ahLst/>
            <a:cxnLst/>
            <a:rect r="r" b="b" t="t" l="l"/>
            <a:pathLst>
              <a:path h="459538" w="685878">
                <a:moveTo>
                  <a:pt x="0" y="0"/>
                </a:moveTo>
                <a:lnTo>
                  <a:pt x="685878" y="0"/>
                </a:lnTo>
                <a:lnTo>
                  <a:pt x="685878" y="459538"/>
                </a:lnTo>
                <a:lnTo>
                  <a:pt x="0" y="459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-5400000">
            <a:off x="1224138" y="6665010"/>
            <a:ext cx="603346" cy="404242"/>
          </a:xfrm>
          <a:custGeom>
            <a:avLst/>
            <a:gdLst/>
            <a:ahLst/>
            <a:cxnLst/>
            <a:rect r="r" b="b" t="t" l="l"/>
            <a:pathLst>
              <a:path h="404242" w="603346">
                <a:moveTo>
                  <a:pt x="0" y="0"/>
                </a:moveTo>
                <a:lnTo>
                  <a:pt x="603347" y="0"/>
                </a:lnTo>
                <a:lnTo>
                  <a:pt x="603347" y="404242"/>
                </a:lnTo>
                <a:lnTo>
                  <a:pt x="0" y="40424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-5400000">
            <a:off x="17735161" y="5032131"/>
            <a:ext cx="980878" cy="657189"/>
          </a:xfrm>
          <a:custGeom>
            <a:avLst/>
            <a:gdLst/>
            <a:ahLst/>
            <a:cxnLst/>
            <a:rect r="r" b="b" t="t" l="l"/>
            <a:pathLst>
              <a:path h="657189" w="980878">
                <a:moveTo>
                  <a:pt x="0" y="0"/>
                </a:moveTo>
                <a:lnTo>
                  <a:pt x="980878" y="0"/>
                </a:lnTo>
                <a:lnTo>
                  <a:pt x="980878" y="657189"/>
                </a:lnTo>
                <a:lnTo>
                  <a:pt x="0" y="657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3730143" y="3253843"/>
            <a:ext cx="9679400" cy="171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3"/>
              </a:lnSpc>
            </a:pPr>
            <a:r>
              <a:rPr lang="en-US" b="true" sz="6013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FINANCIAL </a:t>
            </a:r>
          </a:p>
          <a:p>
            <a:pPr algn="ctr">
              <a:lnSpc>
                <a:spcPts val="6013"/>
              </a:lnSpc>
            </a:pPr>
            <a:r>
              <a:rPr lang="en-US" b="true" sz="6013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IMPACT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730143" y="5683050"/>
            <a:ext cx="9888447" cy="431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8"/>
              </a:lnSpc>
              <a:spcBef>
                <a:spcPct val="0"/>
              </a:spcBef>
            </a:pPr>
            <a:r>
              <a:rPr lang="en-US" sz="2768" spc="-55">
                <a:solidFill>
                  <a:srgbClr val="222221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unhappy  .  negative experiences  .  cancel service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88433" y="9782502"/>
            <a:ext cx="17348027" cy="358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Harvard Business Review. (2014). The Value of Keeping the Right Customers. Harvard Business Review. Retrieved from https://hbr.org/2014/10/the-value-of-keeping-the-right-customers</a:t>
            </a:r>
          </a:p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Grewal, D., Levy, M., Mathews, S., Harrigan, P., Bucic, T., &amp; Kopanidis, F. (2021). Marketing (3rd ed.). McGraw-Hill Education.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014611" y="853875"/>
            <a:ext cx="5433080" cy="8310639"/>
          </a:xfrm>
          <a:custGeom>
            <a:avLst/>
            <a:gdLst/>
            <a:ahLst/>
            <a:cxnLst/>
            <a:rect r="r" b="b" t="t" l="l"/>
            <a:pathLst>
              <a:path h="8310639" w="5433080">
                <a:moveTo>
                  <a:pt x="0" y="0"/>
                </a:moveTo>
                <a:lnTo>
                  <a:pt x="5433080" y="0"/>
                </a:lnTo>
                <a:lnTo>
                  <a:pt x="5433080" y="8310640"/>
                </a:lnTo>
                <a:lnTo>
                  <a:pt x="0" y="8310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65694" y="-417050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635915" y="237804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894409" y="237804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65694" y="2380335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7635915" y="3128027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894409" y="3128027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5765694" y="5179360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635915" y="5903468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894409" y="5903468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5765694" y="7987375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7635915" y="8683443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1"/>
                </a:lnTo>
                <a:lnTo>
                  <a:pt x="0" y="254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94409" y="8683443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1"/>
                </a:lnTo>
                <a:lnTo>
                  <a:pt x="0" y="254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-808180" y="2426749"/>
            <a:ext cx="3020218" cy="3020218"/>
          </a:xfrm>
          <a:custGeom>
            <a:avLst/>
            <a:gdLst/>
            <a:ahLst/>
            <a:cxnLst/>
            <a:rect r="r" b="b" t="t" l="l"/>
            <a:pathLst>
              <a:path h="3020218" w="3020218">
                <a:moveTo>
                  <a:pt x="0" y="0"/>
                </a:moveTo>
                <a:lnTo>
                  <a:pt x="3020218" y="0"/>
                </a:lnTo>
                <a:lnTo>
                  <a:pt x="3020218" y="3020218"/>
                </a:lnTo>
                <a:lnTo>
                  <a:pt x="0" y="3020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134687" y="64021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8004908" y="71887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263402" y="71887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6134687" y="2861406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8004908" y="3609098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263402" y="3609098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6134687" y="5660431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8004908" y="6384539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263402" y="6384539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134687" y="8468446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8004908" y="916451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4263402" y="916451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5103740" y="3253843"/>
            <a:ext cx="6932207" cy="171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3"/>
              </a:lnSpc>
            </a:pPr>
            <a:r>
              <a:rPr lang="en-US" b="true" sz="6013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REPUTATION DAMAGE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796413" y="5133975"/>
            <a:ext cx="9888447" cy="4313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8"/>
              </a:lnSpc>
              <a:spcBef>
                <a:spcPct val="0"/>
              </a:spcBef>
            </a:pPr>
            <a:r>
              <a:rPr lang="en-US" sz="2768" spc="-55">
                <a:solidFill>
                  <a:srgbClr val="222221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One </a:t>
            </a:r>
            <a:r>
              <a:rPr lang="en-US" sz="2768" spc="-55">
                <a:solidFill>
                  <a:srgbClr val="222221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unhappy customer might tell 10 or 15 others.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8433" y="9406273"/>
            <a:ext cx="13374609" cy="681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American Express. (2017). American Express Customer Service Barometer. Retrieved from </a:t>
            </a:r>
            <a:r>
              <a:rPr lang="en-US" sz="1200" u="sng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  <a:hlinkClick r:id="rId6" tooltip="https://about.americanexpress.com/news/pr/2017/american-express-customer-service-barometer-2017"/>
              </a:rPr>
              <a:t>Harvard Business Review. (2014). The Value of Keeping the Right Customers. Harvard Business Review. Retrieved from https://hbr.org/2014/10/the-value-of-keeping-the-right-customers</a:t>
            </a:r>
          </a:p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 u="sng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  <a:hlinkClick r:id="rId7" tooltip="https://about.americanexpress.com/news/pr/2017/american-express-customer-service-barometer-2017"/>
              </a:rPr>
              <a:t>Grewal, D., Levy, M., Mathews, S., Harrigan, P., Bucic, T., &amp; Kopanidis, F. (2021). Marketing (3rd ed.). McGraw-Hill Education.</a:t>
            </a:r>
          </a:p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Grewal, D., Levy, M., Mathews, S., Harrigan, P., Bucic, T., &amp; Kopanidis, F. (2021). Marketing (3rd ed.). McGraw-Hill Education.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765694" y="-417050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635915" y="237804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894409" y="237804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65694" y="2380335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635915" y="3128027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94409" y="3128027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765694" y="5179360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635915" y="5903468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894409" y="5903468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765694" y="7987375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4" y="0"/>
                </a:lnTo>
                <a:lnTo>
                  <a:pt x="1661734" y="2541850"/>
                </a:lnTo>
                <a:lnTo>
                  <a:pt x="0" y="25418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635915" y="8683443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1"/>
                </a:lnTo>
                <a:lnTo>
                  <a:pt x="0" y="254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894409" y="8683443"/>
            <a:ext cx="1661735" cy="2541850"/>
          </a:xfrm>
          <a:custGeom>
            <a:avLst/>
            <a:gdLst/>
            <a:ahLst/>
            <a:cxnLst/>
            <a:rect r="r" b="b" t="t" l="l"/>
            <a:pathLst>
              <a:path h="2541850" w="1661735">
                <a:moveTo>
                  <a:pt x="0" y="0"/>
                </a:moveTo>
                <a:lnTo>
                  <a:pt x="1661735" y="0"/>
                </a:lnTo>
                <a:lnTo>
                  <a:pt x="1661735" y="2541851"/>
                </a:lnTo>
                <a:lnTo>
                  <a:pt x="0" y="2541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134687" y="64021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8004908" y="71887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263402" y="71887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134687" y="2861406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8004908" y="3609098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263402" y="3609098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134687" y="5660431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8004908" y="6384539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4263402" y="6384539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6134687" y="8468446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8" y="0"/>
                </a:lnTo>
                <a:lnTo>
                  <a:pt x="923748" y="923749"/>
                </a:lnTo>
                <a:lnTo>
                  <a:pt x="0" y="92374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8004908" y="916451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263402" y="9164515"/>
            <a:ext cx="923749" cy="923749"/>
          </a:xfrm>
          <a:custGeom>
            <a:avLst/>
            <a:gdLst/>
            <a:ahLst/>
            <a:cxnLst/>
            <a:rect r="r" b="b" t="t" l="l"/>
            <a:pathLst>
              <a:path h="923749" w="923749">
                <a:moveTo>
                  <a:pt x="0" y="0"/>
                </a:moveTo>
                <a:lnTo>
                  <a:pt x="923749" y="0"/>
                </a:lnTo>
                <a:lnTo>
                  <a:pt x="923749" y="923748"/>
                </a:lnTo>
                <a:lnTo>
                  <a:pt x="0" y="923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938689" y="371045"/>
            <a:ext cx="13603895" cy="12158481"/>
          </a:xfrm>
          <a:custGeom>
            <a:avLst/>
            <a:gdLst/>
            <a:ahLst/>
            <a:cxnLst/>
            <a:rect r="r" b="b" t="t" l="l"/>
            <a:pathLst>
              <a:path h="12158481" w="13603895">
                <a:moveTo>
                  <a:pt x="0" y="0"/>
                </a:moveTo>
                <a:lnTo>
                  <a:pt x="13603895" y="0"/>
                </a:lnTo>
                <a:lnTo>
                  <a:pt x="13603895" y="12158481"/>
                </a:lnTo>
                <a:lnTo>
                  <a:pt x="0" y="121584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7" id="27"/>
          <p:cNvGrpSpPr/>
          <p:nvPr/>
        </p:nvGrpSpPr>
        <p:grpSpPr>
          <a:xfrm rot="0">
            <a:off x="2268032" y="718875"/>
            <a:ext cx="12966405" cy="7440560"/>
            <a:chOff x="0" y="0"/>
            <a:chExt cx="3069285" cy="176125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3069285" cy="1761259"/>
            </a:xfrm>
            <a:custGeom>
              <a:avLst/>
              <a:gdLst/>
              <a:ahLst/>
              <a:cxnLst/>
              <a:rect r="r" b="b" t="t" l="l"/>
              <a:pathLst>
                <a:path h="1761259" w="3069285">
                  <a:moveTo>
                    <a:pt x="0" y="0"/>
                  </a:moveTo>
                  <a:lnTo>
                    <a:pt x="3069285" y="0"/>
                  </a:lnTo>
                  <a:lnTo>
                    <a:pt x="3069285" y="1761259"/>
                  </a:lnTo>
                  <a:lnTo>
                    <a:pt x="0" y="1761259"/>
                  </a:lnTo>
                  <a:close/>
                </a:path>
              </a:pathLst>
            </a:custGeom>
            <a:solidFill>
              <a:srgbClr val="00CB5E">
                <a:alpha val="29804"/>
              </a:srgbClr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14300"/>
              <a:ext cx="3069285" cy="18755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40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2268032" y="5735159"/>
            <a:ext cx="6472605" cy="2205070"/>
          </a:xfrm>
          <a:custGeom>
            <a:avLst/>
            <a:gdLst/>
            <a:ahLst/>
            <a:cxnLst/>
            <a:rect r="r" b="b" t="t" l="l"/>
            <a:pathLst>
              <a:path h="2205070" w="6472605">
                <a:moveTo>
                  <a:pt x="0" y="0"/>
                </a:moveTo>
                <a:lnTo>
                  <a:pt x="6472604" y="0"/>
                </a:lnTo>
                <a:lnTo>
                  <a:pt x="6472604" y="2205070"/>
                </a:lnTo>
                <a:lnTo>
                  <a:pt x="0" y="22050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0000"/>
            </a:blip>
            <a:stretch>
              <a:fillRect l="0" t="-10738" r="0" b="-10738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5103740" y="2434652"/>
            <a:ext cx="6932207" cy="171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3"/>
              </a:lnSpc>
            </a:pPr>
            <a:r>
              <a:rPr lang="en-US" b="true" sz="6013">
                <a:solidFill>
                  <a:srgbClr val="FFFFFF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OPERATIONAL STRESS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3796413" y="4314784"/>
            <a:ext cx="9888447" cy="782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68"/>
              </a:lnSpc>
              <a:spcBef>
                <a:spcPct val="0"/>
              </a:spcBef>
            </a:pPr>
            <a:r>
              <a:rPr lang="en-US" sz="2768" spc="-55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service fail</a:t>
            </a:r>
            <a:r>
              <a:rPr lang="en-US" sz="2768" spc="-55">
                <a:solidFill>
                  <a:srgbClr val="FFFFFF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ures happen, employees must stop their usual work to solve problems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88433" y="9944844"/>
            <a:ext cx="14891954" cy="196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 u="none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Grewal, D., Levy, M., Mathews, S., Harrigan, P., Bucic, T., &amp; Kopanidis, F. (2021). Marketing (3rd ed.). McGraw-Hill Education.</a:t>
            </a:r>
            <a:r>
              <a:rPr lang="en-US" sz="1200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 (Chapter 10: Services - The intangible product)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8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014611" y="853875"/>
            <a:ext cx="5433080" cy="8310639"/>
          </a:xfrm>
          <a:custGeom>
            <a:avLst/>
            <a:gdLst/>
            <a:ahLst/>
            <a:cxnLst/>
            <a:rect r="r" b="b" t="t" l="l"/>
            <a:pathLst>
              <a:path h="8310639" w="5433080">
                <a:moveTo>
                  <a:pt x="0" y="0"/>
                </a:moveTo>
                <a:lnTo>
                  <a:pt x="5433080" y="0"/>
                </a:lnTo>
                <a:lnTo>
                  <a:pt x="5433080" y="8310640"/>
                </a:lnTo>
                <a:lnTo>
                  <a:pt x="0" y="83106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08180" y="2426749"/>
            <a:ext cx="3020218" cy="3020218"/>
          </a:xfrm>
          <a:custGeom>
            <a:avLst/>
            <a:gdLst/>
            <a:ahLst/>
            <a:cxnLst/>
            <a:rect r="r" b="b" t="t" l="l"/>
            <a:pathLst>
              <a:path h="3020218" w="3020218">
                <a:moveTo>
                  <a:pt x="0" y="0"/>
                </a:moveTo>
                <a:lnTo>
                  <a:pt x="3020218" y="0"/>
                </a:lnTo>
                <a:lnTo>
                  <a:pt x="3020218" y="3020218"/>
                </a:lnTo>
                <a:lnTo>
                  <a:pt x="0" y="30202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326207" y="0"/>
            <a:ext cx="1841153" cy="1841153"/>
          </a:xfrm>
          <a:custGeom>
            <a:avLst/>
            <a:gdLst/>
            <a:ahLst/>
            <a:cxnLst/>
            <a:rect r="r" b="b" t="t" l="l"/>
            <a:pathLst>
              <a:path h="1841153" w="1841153">
                <a:moveTo>
                  <a:pt x="0" y="0"/>
                </a:moveTo>
                <a:lnTo>
                  <a:pt x="1841153" y="0"/>
                </a:lnTo>
                <a:lnTo>
                  <a:pt x="1841153" y="1841153"/>
                </a:lnTo>
                <a:lnTo>
                  <a:pt x="0" y="18411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486627" y="6112434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4" y="0"/>
                </a:lnTo>
                <a:lnTo>
                  <a:pt x="796354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164865" y="4745323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4"/>
                </a:lnTo>
                <a:lnTo>
                  <a:pt x="0" y="7963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604346" y="4152361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931547" y="3036313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3749615" y="2239958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7123438" y="2096579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33993" y="853875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787773" y="232345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928030" y="6111974"/>
            <a:ext cx="796355" cy="796355"/>
          </a:xfrm>
          <a:custGeom>
            <a:avLst/>
            <a:gdLst/>
            <a:ahLst/>
            <a:cxnLst/>
            <a:rect r="r" b="b" t="t" l="l"/>
            <a:pathLst>
              <a:path h="796355" w="796355">
                <a:moveTo>
                  <a:pt x="0" y="0"/>
                </a:moveTo>
                <a:lnTo>
                  <a:pt x="796355" y="0"/>
                </a:lnTo>
                <a:lnTo>
                  <a:pt x="796355" y="796355"/>
                </a:lnTo>
                <a:lnTo>
                  <a:pt x="0" y="79635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284904" y="5446967"/>
            <a:ext cx="1319442" cy="1319442"/>
          </a:xfrm>
          <a:custGeom>
            <a:avLst/>
            <a:gdLst/>
            <a:ahLst/>
            <a:cxnLst/>
            <a:rect r="r" b="b" t="t" l="l"/>
            <a:pathLst>
              <a:path h="1319442" w="1319442">
                <a:moveTo>
                  <a:pt x="0" y="0"/>
                </a:moveTo>
                <a:lnTo>
                  <a:pt x="1319442" y="0"/>
                </a:lnTo>
                <a:lnTo>
                  <a:pt x="1319442" y="1319442"/>
                </a:lnTo>
                <a:lnTo>
                  <a:pt x="0" y="131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3350561" y="3231097"/>
            <a:ext cx="1319442" cy="1319442"/>
          </a:xfrm>
          <a:custGeom>
            <a:avLst/>
            <a:gdLst/>
            <a:ahLst/>
            <a:cxnLst/>
            <a:rect r="r" b="b" t="t" l="l"/>
            <a:pathLst>
              <a:path h="1319442" w="1319442">
                <a:moveTo>
                  <a:pt x="0" y="0"/>
                </a:moveTo>
                <a:lnTo>
                  <a:pt x="1319442" y="0"/>
                </a:lnTo>
                <a:lnTo>
                  <a:pt x="1319442" y="1319442"/>
                </a:lnTo>
                <a:lnTo>
                  <a:pt x="0" y="131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724385" y="3087718"/>
            <a:ext cx="1319442" cy="1319442"/>
          </a:xfrm>
          <a:custGeom>
            <a:avLst/>
            <a:gdLst/>
            <a:ahLst/>
            <a:cxnLst/>
            <a:rect r="r" b="b" t="t" l="l"/>
            <a:pathLst>
              <a:path h="1319442" w="1319442">
                <a:moveTo>
                  <a:pt x="0" y="0"/>
                </a:moveTo>
                <a:lnTo>
                  <a:pt x="1319442" y="0"/>
                </a:lnTo>
                <a:lnTo>
                  <a:pt x="1319442" y="1319442"/>
                </a:lnTo>
                <a:lnTo>
                  <a:pt x="0" y="131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776367" y="1318693"/>
            <a:ext cx="1319442" cy="1319442"/>
          </a:xfrm>
          <a:custGeom>
            <a:avLst/>
            <a:gdLst/>
            <a:ahLst/>
            <a:cxnLst/>
            <a:rect r="r" b="b" t="t" l="l"/>
            <a:pathLst>
              <a:path h="1319442" w="1319442">
                <a:moveTo>
                  <a:pt x="0" y="0"/>
                </a:moveTo>
                <a:lnTo>
                  <a:pt x="1319443" y="0"/>
                </a:lnTo>
                <a:lnTo>
                  <a:pt x="1319443" y="1319442"/>
                </a:lnTo>
                <a:lnTo>
                  <a:pt x="0" y="1319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7104383" y="5035810"/>
            <a:ext cx="2449462" cy="2449462"/>
          </a:xfrm>
          <a:custGeom>
            <a:avLst/>
            <a:gdLst/>
            <a:ahLst/>
            <a:cxnLst/>
            <a:rect r="r" b="b" t="t" l="l"/>
            <a:pathLst>
              <a:path h="2449462" w="2449462">
                <a:moveTo>
                  <a:pt x="0" y="0"/>
                </a:moveTo>
                <a:lnTo>
                  <a:pt x="2449462" y="0"/>
                </a:lnTo>
                <a:lnTo>
                  <a:pt x="2449462" y="2449463"/>
                </a:lnTo>
                <a:lnTo>
                  <a:pt x="0" y="2449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134666" y="7025734"/>
            <a:ext cx="2449462" cy="2449462"/>
          </a:xfrm>
          <a:custGeom>
            <a:avLst/>
            <a:gdLst/>
            <a:ahLst/>
            <a:cxnLst/>
            <a:rect r="r" b="b" t="t" l="l"/>
            <a:pathLst>
              <a:path h="2449462" w="2449462">
                <a:moveTo>
                  <a:pt x="0" y="0"/>
                </a:moveTo>
                <a:lnTo>
                  <a:pt x="2449462" y="0"/>
                </a:lnTo>
                <a:lnTo>
                  <a:pt x="2449462" y="2449463"/>
                </a:lnTo>
                <a:lnTo>
                  <a:pt x="0" y="2449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326207" y="8116342"/>
            <a:ext cx="2449462" cy="2449462"/>
          </a:xfrm>
          <a:custGeom>
            <a:avLst/>
            <a:gdLst/>
            <a:ahLst/>
            <a:cxnLst/>
            <a:rect r="r" b="b" t="t" l="l"/>
            <a:pathLst>
              <a:path h="2449462" w="2449462">
                <a:moveTo>
                  <a:pt x="0" y="0"/>
                </a:moveTo>
                <a:lnTo>
                  <a:pt x="2449463" y="0"/>
                </a:lnTo>
                <a:lnTo>
                  <a:pt x="2449463" y="2449463"/>
                </a:lnTo>
                <a:lnTo>
                  <a:pt x="0" y="24494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552485" y="7485273"/>
            <a:ext cx="2530845" cy="1638722"/>
          </a:xfrm>
          <a:custGeom>
            <a:avLst/>
            <a:gdLst/>
            <a:ahLst/>
            <a:cxnLst/>
            <a:rect r="r" b="b" t="t" l="l"/>
            <a:pathLst>
              <a:path h="1638722" w="2530845">
                <a:moveTo>
                  <a:pt x="0" y="0"/>
                </a:moveTo>
                <a:lnTo>
                  <a:pt x="2530845" y="0"/>
                </a:lnTo>
                <a:lnTo>
                  <a:pt x="2530845" y="1638722"/>
                </a:lnTo>
                <a:lnTo>
                  <a:pt x="0" y="16387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7304421" y="7485273"/>
            <a:ext cx="2530845" cy="1638722"/>
          </a:xfrm>
          <a:custGeom>
            <a:avLst/>
            <a:gdLst/>
            <a:ahLst/>
            <a:cxnLst/>
            <a:rect r="r" b="b" t="t" l="l"/>
            <a:pathLst>
              <a:path h="1638722" w="2530845">
                <a:moveTo>
                  <a:pt x="0" y="0"/>
                </a:moveTo>
                <a:lnTo>
                  <a:pt x="2530845" y="0"/>
                </a:lnTo>
                <a:lnTo>
                  <a:pt x="2530845" y="1638722"/>
                </a:lnTo>
                <a:lnTo>
                  <a:pt x="0" y="16387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955781" y="7485273"/>
            <a:ext cx="2530845" cy="1638722"/>
          </a:xfrm>
          <a:custGeom>
            <a:avLst/>
            <a:gdLst/>
            <a:ahLst/>
            <a:cxnLst/>
            <a:rect r="r" b="b" t="t" l="l"/>
            <a:pathLst>
              <a:path h="1638722" w="2530845">
                <a:moveTo>
                  <a:pt x="0" y="0"/>
                </a:moveTo>
                <a:lnTo>
                  <a:pt x="2530846" y="0"/>
                </a:lnTo>
                <a:lnTo>
                  <a:pt x="2530846" y="1638722"/>
                </a:lnTo>
                <a:lnTo>
                  <a:pt x="0" y="16387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-10800000">
            <a:off x="3866607" y="7025734"/>
            <a:ext cx="685878" cy="459538"/>
          </a:xfrm>
          <a:custGeom>
            <a:avLst/>
            <a:gdLst/>
            <a:ahLst/>
            <a:cxnLst/>
            <a:rect r="r" b="b" t="t" l="l"/>
            <a:pathLst>
              <a:path h="459538" w="685878">
                <a:moveTo>
                  <a:pt x="0" y="0"/>
                </a:moveTo>
                <a:lnTo>
                  <a:pt x="685878" y="0"/>
                </a:lnTo>
                <a:lnTo>
                  <a:pt x="685878" y="459539"/>
                </a:lnTo>
                <a:lnTo>
                  <a:pt x="0" y="45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-10800000">
            <a:off x="11951760" y="7025734"/>
            <a:ext cx="685878" cy="459538"/>
          </a:xfrm>
          <a:custGeom>
            <a:avLst/>
            <a:gdLst/>
            <a:ahLst/>
            <a:cxnLst/>
            <a:rect r="r" b="b" t="t" l="l"/>
            <a:pathLst>
              <a:path h="459538" w="685878">
                <a:moveTo>
                  <a:pt x="0" y="0"/>
                </a:moveTo>
                <a:lnTo>
                  <a:pt x="685878" y="0"/>
                </a:lnTo>
                <a:lnTo>
                  <a:pt x="685878" y="459539"/>
                </a:lnTo>
                <a:lnTo>
                  <a:pt x="0" y="459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5103740" y="3253843"/>
            <a:ext cx="6932207" cy="171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13"/>
              </a:lnSpc>
            </a:pPr>
            <a:r>
              <a:rPr lang="en-US" b="true" sz="6013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STRATEGIC PROBLEMS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8433" y="9863473"/>
            <a:ext cx="14170964" cy="196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59080" indent="-129540" lvl="1">
              <a:lnSpc>
                <a:spcPts val="1320"/>
              </a:lnSpc>
              <a:buFont typeface="Arial"/>
              <a:buChar char="•"/>
            </a:pPr>
            <a:r>
              <a:rPr lang="en-US" sz="1200" u="none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Grewal, D., Levy, M., Mathews, S., Harrigan, P., Bucic, T., &amp; Kopanidis, F. (2021). Marketing (3rd ed.). McGraw-Hill Education.</a:t>
            </a:r>
            <a:r>
              <a:rPr lang="en-US" sz="1200">
                <a:solidFill>
                  <a:srgbClr val="00CB5E"/>
                </a:solidFill>
                <a:latin typeface="Heading Now 71-78"/>
                <a:ea typeface="Heading Now 71-78"/>
                <a:cs typeface="Heading Now 71-78"/>
                <a:sym typeface="Heading Now 71-78"/>
              </a:rPr>
              <a:t> (Chapter 10: Services - The intangible product)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9F1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397856"/>
            <a:ext cx="809287" cy="806253"/>
          </a:xfrm>
          <a:custGeom>
            <a:avLst/>
            <a:gdLst/>
            <a:ahLst/>
            <a:cxnLst/>
            <a:rect r="r" b="b" t="t" l="l"/>
            <a:pathLst>
              <a:path h="806253" w="809287">
                <a:moveTo>
                  <a:pt x="0" y="0"/>
                </a:moveTo>
                <a:lnTo>
                  <a:pt x="809287" y="0"/>
                </a:lnTo>
                <a:lnTo>
                  <a:pt x="809287" y="806253"/>
                </a:lnTo>
                <a:lnTo>
                  <a:pt x="0" y="8062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040727" y="2860027"/>
            <a:ext cx="6575036" cy="10057416"/>
          </a:xfrm>
          <a:custGeom>
            <a:avLst/>
            <a:gdLst/>
            <a:ahLst/>
            <a:cxnLst/>
            <a:rect r="r" b="b" t="t" l="l"/>
            <a:pathLst>
              <a:path h="10057416" w="6575036">
                <a:moveTo>
                  <a:pt x="0" y="0"/>
                </a:moveTo>
                <a:lnTo>
                  <a:pt x="6575035" y="0"/>
                </a:lnTo>
                <a:lnTo>
                  <a:pt x="6575035" y="10057415"/>
                </a:lnTo>
                <a:lnTo>
                  <a:pt x="0" y="100574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6867801" y="9857902"/>
            <a:ext cx="537600" cy="2683888"/>
            <a:chOff x="0" y="0"/>
            <a:chExt cx="141590" cy="70686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1590" cy="706868"/>
            </a:xfrm>
            <a:custGeom>
              <a:avLst/>
              <a:gdLst/>
              <a:ahLst/>
              <a:cxnLst/>
              <a:rect r="r" b="b" t="t" l="l"/>
              <a:pathLst>
                <a:path h="706868" w="141590">
                  <a:moveTo>
                    <a:pt x="0" y="0"/>
                  </a:moveTo>
                  <a:lnTo>
                    <a:pt x="141590" y="0"/>
                  </a:lnTo>
                  <a:lnTo>
                    <a:pt x="141590" y="706868"/>
                  </a:lnTo>
                  <a:lnTo>
                    <a:pt x="0" y="706868"/>
                  </a:lnTo>
                  <a:close/>
                </a:path>
              </a:pathLst>
            </a:custGeom>
            <a:solidFill>
              <a:srgbClr val="141311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141590" cy="725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934429" y="9152401"/>
            <a:ext cx="963297" cy="2683888"/>
            <a:chOff x="0" y="0"/>
            <a:chExt cx="253708" cy="70686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3708" cy="706868"/>
            </a:xfrm>
            <a:custGeom>
              <a:avLst/>
              <a:gdLst/>
              <a:ahLst/>
              <a:cxnLst/>
              <a:rect r="r" b="b" t="t" l="l"/>
              <a:pathLst>
                <a:path h="706868" w="253708">
                  <a:moveTo>
                    <a:pt x="0" y="0"/>
                  </a:moveTo>
                  <a:lnTo>
                    <a:pt x="253708" y="0"/>
                  </a:lnTo>
                  <a:lnTo>
                    <a:pt x="253708" y="706868"/>
                  </a:lnTo>
                  <a:lnTo>
                    <a:pt x="0" y="706868"/>
                  </a:lnTo>
                  <a:close/>
                </a:path>
              </a:pathLst>
            </a:custGeom>
            <a:solidFill>
              <a:srgbClr val="B9F1D1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253708" cy="725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6867801" y="2542582"/>
            <a:ext cx="1028318" cy="769953"/>
          </a:xfrm>
          <a:custGeom>
            <a:avLst/>
            <a:gdLst/>
            <a:ahLst/>
            <a:cxnLst/>
            <a:rect r="r" b="b" t="t" l="l"/>
            <a:pathLst>
              <a:path h="769953" w="1028318">
                <a:moveTo>
                  <a:pt x="0" y="0"/>
                </a:moveTo>
                <a:lnTo>
                  <a:pt x="1028317" y="0"/>
                </a:lnTo>
                <a:lnTo>
                  <a:pt x="1028317" y="769953"/>
                </a:lnTo>
                <a:lnTo>
                  <a:pt x="0" y="769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181977" y="3666361"/>
            <a:ext cx="1028318" cy="769953"/>
          </a:xfrm>
          <a:custGeom>
            <a:avLst/>
            <a:gdLst/>
            <a:ahLst/>
            <a:cxnLst/>
            <a:rect r="r" b="b" t="t" l="l"/>
            <a:pathLst>
              <a:path h="769953" w="1028318">
                <a:moveTo>
                  <a:pt x="0" y="0"/>
                </a:moveTo>
                <a:lnTo>
                  <a:pt x="1028318" y="0"/>
                </a:lnTo>
                <a:lnTo>
                  <a:pt x="1028318" y="769953"/>
                </a:lnTo>
                <a:lnTo>
                  <a:pt x="0" y="769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6010144" y="4753360"/>
            <a:ext cx="1028318" cy="769953"/>
          </a:xfrm>
          <a:custGeom>
            <a:avLst/>
            <a:gdLst/>
            <a:ahLst/>
            <a:cxnLst/>
            <a:rect r="r" b="b" t="t" l="l"/>
            <a:pathLst>
              <a:path h="769953" w="1028318">
                <a:moveTo>
                  <a:pt x="0" y="0"/>
                </a:moveTo>
                <a:lnTo>
                  <a:pt x="1028318" y="0"/>
                </a:lnTo>
                <a:lnTo>
                  <a:pt x="1028318" y="769953"/>
                </a:lnTo>
                <a:lnTo>
                  <a:pt x="0" y="769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495986" y="936001"/>
            <a:ext cx="1028318" cy="769953"/>
          </a:xfrm>
          <a:custGeom>
            <a:avLst/>
            <a:gdLst/>
            <a:ahLst/>
            <a:cxnLst/>
            <a:rect r="r" b="b" t="t" l="l"/>
            <a:pathLst>
              <a:path h="769953" w="1028318">
                <a:moveTo>
                  <a:pt x="0" y="0"/>
                </a:moveTo>
                <a:lnTo>
                  <a:pt x="1028317" y="0"/>
                </a:lnTo>
                <a:lnTo>
                  <a:pt x="1028317" y="769953"/>
                </a:lnTo>
                <a:lnTo>
                  <a:pt x="0" y="769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381959" y="258747"/>
            <a:ext cx="1028318" cy="769953"/>
          </a:xfrm>
          <a:custGeom>
            <a:avLst/>
            <a:gdLst/>
            <a:ahLst/>
            <a:cxnLst/>
            <a:rect r="r" b="b" t="t" l="l"/>
            <a:pathLst>
              <a:path h="769953" w="1028318">
                <a:moveTo>
                  <a:pt x="0" y="0"/>
                </a:moveTo>
                <a:lnTo>
                  <a:pt x="1028318" y="0"/>
                </a:lnTo>
                <a:lnTo>
                  <a:pt x="1028318" y="769953"/>
                </a:lnTo>
                <a:lnTo>
                  <a:pt x="0" y="7699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727218" y="-511206"/>
            <a:ext cx="1282927" cy="960591"/>
          </a:xfrm>
          <a:custGeom>
            <a:avLst/>
            <a:gdLst/>
            <a:ahLst/>
            <a:cxnLst/>
            <a:rect r="r" b="b" t="t" l="l"/>
            <a:pathLst>
              <a:path h="960591" w="1282927">
                <a:moveTo>
                  <a:pt x="0" y="0"/>
                </a:moveTo>
                <a:lnTo>
                  <a:pt x="1282926" y="0"/>
                </a:lnTo>
                <a:lnTo>
                  <a:pt x="1282926" y="960592"/>
                </a:lnTo>
                <a:lnTo>
                  <a:pt x="0" y="960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76342" y="437265"/>
            <a:ext cx="1282927" cy="960591"/>
          </a:xfrm>
          <a:custGeom>
            <a:avLst/>
            <a:gdLst/>
            <a:ahLst/>
            <a:cxnLst/>
            <a:rect r="r" b="b" t="t" l="l"/>
            <a:pathLst>
              <a:path h="960591" w="1282927">
                <a:moveTo>
                  <a:pt x="0" y="0"/>
                </a:moveTo>
                <a:lnTo>
                  <a:pt x="1282927" y="0"/>
                </a:lnTo>
                <a:lnTo>
                  <a:pt x="1282927" y="960591"/>
                </a:lnTo>
                <a:lnTo>
                  <a:pt x="0" y="96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854522" y="2204109"/>
            <a:ext cx="1282927" cy="960591"/>
          </a:xfrm>
          <a:custGeom>
            <a:avLst/>
            <a:gdLst/>
            <a:ahLst/>
            <a:cxnLst/>
            <a:rect r="r" b="b" t="t" l="l"/>
            <a:pathLst>
              <a:path h="960591" w="1282927">
                <a:moveTo>
                  <a:pt x="0" y="0"/>
                </a:moveTo>
                <a:lnTo>
                  <a:pt x="1282927" y="0"/>
                </a:lnTo>
                <a:lnTo>
                  <a:pt x="1282927" y="960591"/>
                </a:lnTo>
                <a:lnTo>
                  <a:pt x="0" y="960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885447" y="4427016"/>
            <a:ext cx="8406433" cy="9662567"/>
          </a:xfrm>
          <a:custGeom>
            <a:avLst/>
            <a:gdLst/>
            <a:ahLst/>
            <a:cxnLst/>
            <a:rect r="r" b="b" t="t" l="l"/>
            <a:pathLst>
              <a:path h="9662567" w="8406433">
                <a:moveTo>
                  <a:pt x="0" y="0"/>
                </a:moveTo>
                <a:lnTo>
                  <a:pt x="8406433" y="0"/>
                </a:lnTo>
                <a:lnTo>
                  <a:pt x="8406433" y="9662568"/>
                </a:lnTo>
                <a:lnTo>
                  <a:pt x="0" y="96625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1040727" y="9401431"/>
            <a:ext cx="5696573" cy="2683888"/>
            <a:chOff x="0" y="0"/>
            <a:chExt cx="1500332" cy="70686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00332" cy="706868"/>
            </a:xfrm>
            <a:custGeom>
              <a:avLst/>
              <a:gdLst/>
              <a:ahLst/>
              <a:cxnLst/>
              <a:rect r="r" b="b" t="t" l="l"/>
              <a:pathLst>
                <a:path h="706868" w="1500332">
                  <a:moveTo>
                    <a:pt x="0" y="0"/>
                  </a:moveTo>
                  <a:lnTo>
                    <a:pt x="1500332" y="0"/>
                  </a:lnTo>
                  <a:lnTo>
                    <a:pt x="1500332" y="706868"/>
                  </a:lnTo>
                  <a:lnTo>
                    <a:pt x="0" y="706868"/>
                  </a:lnTo>
                  <a:close/>
                </a:path>
              </a:pathLst>
            </a:custGeom>
            <a:solidFill>
              <a:srgbClr val="141311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1500332" cy="7259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40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962025" y="2885482"/>
            <a:ext cx="9679400" cy="1714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3"/>
              </a:lnSpc>
            </a:pPr>
            <a:r>
              <a:rPr lang="en-US" b="true" sz="6013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CONCLUSION AND RECOMMENDATIONS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62025" y="5310188"/>
            <a:ext cx="8762980" cy="1794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7"/>
              </a:lnSpc>
            </a:pPr>
            <a:r>
              <a:rPr lang="en-US" sz="3497" b="true">
                <a:solidFill>
                  <a:srgbClr val="1DB954"/>
                </a:solidFill>
                <a:latin typeface="Arimo Bold"/>
                <a:ea typeface="Arimo Bold"/>
                <a:cs typeface="Arimo Bold"/>
                <a:sym typeface="Arimo Bold"/>
              </a:rPr>
              <a:t>Investing in customer satisfaction helps Spotify stay strong and successful in the future.</a:t>
            </a:r>
          </a:p>
          <a:p>
            <a:pPr algn="l">
              <a:lnSpc>
                <a:spcPts val="3497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2095593" y="1335864"/>
            <a:ext cx="4442904" cy="758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7"/>
              </a:lnSpc>
            </a:pPr>
            <a:r>
              <a:rPr lang="en-US" b="true" sz="3876">
                <a:solidFill>
                  <a:srgbClr val="222221"/>
                </a:solidFill>
                <a:latin typeface="Heading Now 71-78 Bold"/>
                <a:ea typeface="Heading Now 71-78 Bold"/>
                <a:cs typeface="Heading Now 71-78 Bold"/>
                <a:sym typeface="Heading Now 71-78 Bold"/>
              </a:rPr>
              <a:t>SPOTIFY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DAGigFPZck8</dc:identifier>
  <dcterms:modified xsi:type="dcterms:W3CDTF">2011-08-01T06:04:30Z</dcterms:modified>
  <cp:revision>1</cp:revision>
  <dc:title>Non Text Magic Studio Magic Design for Presentations L&amp;P</dc:title>
</cp:coreProperties>
</file>